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9144000" cy="5143500"/>
  <p:embeddedFontLst>
    <p:embeddedFont>
      <p:font typeface="IBM Plex Sans"/>
      <p:regular r:id="rId40"/>
      <p:bold r:id="rId41"/>
      <p:italic r:id="rId42"/>
      <p:boldItalic r:id="rId43"/>
    </p:embeddedFont>
    <p:embeddedFont>
      <p:font typeface="Roboto"/>
      <p:regular r:id="rId44"/>
      <p:bold r:id="rId45"/>
      <p:italic r:id="rId46"/>
      <p:boldItalic r:id="rId47"/>
    </p:embeddedFont>
    <p:embeddedFont>
      <p:font typeface="IBM Plex Sans SemiBold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-regular.fntdata"/><Relationship Id="rId42" Type="http://schemas.openxmlformats.org/officeDocument/2006/relationships/font" Target="fonts/IBMPlexSans-italic.fntdata"/><Relationship Id="rId41" Type="http://schemas.openxmlformats.org/officeDocument/2006/relationships/font" Target="fonts/IBMPlexSans-bold.fntdata"/><Relationship Id="rId44" Type="http://schemas.openxmlformats.org/officeDocument/2006/relationships/font" Target="fonts/Roboto-regular.fntdata"/><Relationship Id="rId43" Type="http://schemas.openxmlformats.org/officeDocument/2006/relationships/font" Target="fonts/IBMPlexSans-boldItalic.fntdata"/><Relationship Id="rId46" Type="http://schemas.openxmlformats.org/officeDocument/2006/relationships/font" Target="fonts/Roboto-italic.fntdata"/><Relationship Id="rId45" Type="http://schemas.openxmlformats.org/officeDocument/2006/relationships/font" Target="fonts/Roboto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IBMPlexSansSemiBold-regular.fntdata"/><Relationship Id="rId47" Type="http://schemas.openxmlformats.org/officeDocument/2006/relationships/font" Target="fonts/Roboto-boldItalic.fntdata"/><Relationship Id="rId49" Type="http://schemas.openxmlformats.org/officeDocument/2006/relationships/font" Target="fonts/IBMPlexSans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IBMPlexSansSemiBold-boldItalic.fntdata"/><Relationship Id="rId50" Type="http://schemas.openxmlformats.org/officeDocument/2006/relationships/font" Target="fonts/IBMPlexSansSemiBold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204eeae478_0_2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204eeae478_0_2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04eeae478_0_2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04eeae478_0_2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204eeae478_0_3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204eeae478_0_3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204eeae478_0_3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204eeae478_0_3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204eeae478_0_4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204eeae478_0_4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204eeae478_0_4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204eeae478_0_4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04eeae478_0_5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04eeae478_0_5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204eeae478_0_5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204eeae478_0_5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204eeae478_0_6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204eeae478_0_6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04eeae478_0_6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204eeae478_0_6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Здесь вы можете добавить другие вопросы (но следите, чтобы этап знакомства не отнимал слишком много времени). Если вы уже вели у данной группы семинарские занятия, возможно, стоит пропустить этап знакомства.</a:t>
            </a:r>
            <a:endParaRPr/>
          </a:p>
        </p:txBody>
      </p:sp>
      <p:sp>
        <p:nvSpPr>
          <p:cNvPr id="264" name="Google Shape;264;p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204eeae478_0_7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204eeae478_0_7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204eeae478_0_7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204eeae478_0_7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204eeae478_0_8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204eeae478_0_8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204eeae478_0_8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204eeae478_0_8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204eeae478_0_9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204eeae478_0_9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204eeae478_0_9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204eeae478_0_9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7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8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9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9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0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10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12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12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1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0e4f2a0f82_0_21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10e4f2a0f82_0_21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6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04eeae478_0_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204eeae478_0_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204eeae478_0_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204eeae478_0_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204eeae478_0_1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204eeae478_0_1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04eeae478_0_1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204eeae478_0_1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2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2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2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2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2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514649" y="1064217"/>
            <a:ext cx="8174990" cy="350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5" name="Google Shape;6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5" name="Google Shape;85;p1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0" name="Google Shape;9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8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7" name="Google Shape;117;p2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9" name="Google Shape;11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2" name="Google Shape;12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2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29" name="Google Shape;12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2" name="Google Shape;132;p26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3" name="Google Shape;133;p26"/>
          <p:cNvSpPr txBox="1"/>
          <p:nvPr>
            <p:ph idx="2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3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5" name="Google Shape;13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8" name="Google Shape;138;p27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9" name="Google Shape;139;p27"/>
          <p:cNvSpPr txBox="1"/>
          <p:nvPr>
            <p:ph idx="2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0" name="Google Shape;140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3" name="Google Shape;143;p28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4" name="Google Shape;144;p28"/>
          <p:cNvSpPr txBox="1"/>
          <p:nvPr>
            <p:ph idx="2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3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6" name="Google Shape;146;p28"/>
          <p:cNvSpPr txBox="1"/>
          <p:nvPr>
            <p:ph idx="4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8"/>
          <p:cNvSpPr txBox="1"/>
          <p:nvPr>
            <p:ph idx="5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6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8"/>
          <p:cNvSpPr txBox="1"/>
          <p:nvPr>
            <p:ph idx="7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8"/>
          <p:cNvSpPr txBox="1"/>
          <p:nvPr>
            <p:ph idx="8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8"/>
          <p:cNvSpPr txBox="1"/>
          <p:nvPr>
            <p:ph idx="9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28"/>
          <p:cNvSpPr txBox="1"/>
          <p:nvPr>
            <p:ph idx="13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8"/>
          <p:cNvSpPr txBox="1"/>
          <p:nvPr>
            <p:ph idx="14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4" name="Google Shape;154;p28"/>
          <p:cNvSpPr txBox="1"/>
          <p:nvPr>
            <p:ph idx="15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8"/>
          <p:cNvSpPr txBox="1"/>
          <p:nvPr>
            <p:ph idx="16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56" name="Google Shape;15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9" name="Google Shape;159;p2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60" name="Google Shape;160;p29"/>
          <p:cNvSpPr txBox="1"/>
          <p:nvPr>
            <p:ph idx="2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1" name="Google Shape;161;p29"/>
          <p:cNvSpPr txBox="1"/>
          <p:nvPr>
            <p:ph idx="3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9"/>
          <p:cNvSpPr txBox="1"/>
          <p:nvPr>
            <p:ph idx="4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3" name="Google Shape;163;p29"/>
          <p:cNvSpPr txBox="1"/>
          <p:nvPr>
            <p:ph idx="5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9"/>
          <p:cNvSpPr txBox="1"/>
          <p:nvPr>
            <p:ph idx="6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5" name="Google Shape;165;p29"/>
          <p:cNvSpPr txBox="1"/>
          <p:nvPr>
            <p:ph idx="7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9"/>
          <p:cNvSpPr txBox="1"/>
          <p:nvPr>
            <p:ph idx="8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7" name="Google Shape;167;p29"/>
          <p:cNvSpPr txBox="1"/>
          <p:nvPr>
            <p:ph idx="9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9"/>
          <p:cNvSpPr txBox="1"/>
          <p:nvPr>
            <p:ph idx="13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9" name="Google Shape;169;p29"/>
          <p:cNvSpPr txBox="1"/>
          <p:nvPr>
            <p:ph idx="14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9"/>
          <p:cNvSpPr txBox="1"/>
          <p:nvPr>
            <p:ph idx="15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1" name="Google Shape;171;p29"/>
          <p:cNvSpPr txBox="1"/>
          <p:nvPr>
            <p:ph idx="16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2" name="Google Shape;17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5" name="Google Shape;175;p30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76" name="Google Shape;176;p30"/>
          <p:cNvSpPr txBox="1"/>
          <p:nvPr>
            <p:ph idx="2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7" name="Google Shape;177;p30"/>
          <p:cNvSpPr txBox="1"/>
          <p:nvPr>
            <p:ph idx="3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0"/>
          <p:cNvSpPr txBox="1"/>
          <p:nvPr>
            <p:ph idx="4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9" name="Google Shape;17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1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ctrTitle"/>
          </p:nvPr>
        </p:nvSpPr>
        <p:spPr>
          <a:xfrm>
            <a:off x="527300" y="1015905"/>
            <a:ext cx="8089399" cy="735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0" name="Google Shape;19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3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2" name="Google Shape;192;p33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3" name="Google Shape;193;p33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4" name="Google Shape;194;p33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5" name="Google Shape;195;p33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6" name="Google Shape;196;p33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7" name="Google Shape;197;p33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" name="Google Shape;198;p33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9" name="Google Shape;199;p33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0" name="Google Shape;200;p33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3" name="Google Shape;20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4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5" name="Google Shape;205;p34"/>
          <p:cNvSpPr txBox="1"/>
          <p:nvPr>
            <p:ph idx="2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6" name="Google Shape;206;p34"/>
          <p:cNvSpPr txBox="1"/>
          <p:nvPr>
            <p:ph idx="3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7" name="Google Shape;207;p34"/>
          <p:cNvSpPr txBox="1"/>
          <p:nvPr>
            <p:ph idx="4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8" name="Google Shape;208;p34"/>
          <p:cNvSpPr txBox="1"/>
          <p:nvPr>
            <p:ph idx="5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9" name="Google Shape;209;p34"/>
          <p:cNvSpPr txBox="1"/>
          <p:nvPr>
            <p:ph idx="6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0" name="Google Shape;210;p34"/>
          <p:cNvSpPr txBox="1"/>
          <p:nvPr>
            <p:ph idx="7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1" name="Google Shape;211;p34"/>
          <p:cNvSpPr txBox="1"/>
          <p:nvPr>
            <p:ph idx="8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" name="Google Shape;212;p34"/>
          <p:cNvSpPr txBox="1"/>
          <p:nvPr>
            <p:ph idx="9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" name="Google Shape;213;p34"/>
          <p:cNvSpPr txBox="1"/>
          <p:nvPr>
            <p:ph idx="13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4" name="Google Shape;214;p34"/>
          <p:cNvSpPr txBox="1"/>
          <p:nvPr>
            <p:ph idx="14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5" name="Google Shape;215;p34"/>
          <p:cNvSpPr txBox="1"/>
          <p:nvPr>
            <p:ph idx="15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6" name="Google Shape;216;p34"/>
          <p:cNvSpPr txBox="1"/>
          <p:nvPr>
            <p:ph idx="16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7" name="Google Shape;217;p34"/>
          <p:cNvSpPr txBox="1"/>
          <p:nvPr>
            <p:ph idx="17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34"/>
          <p:cNvSpPr txBox="1"/>
          <p:nvPr>
            <p:ph idx="18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34"/>
          <p:cNvSpPr txBox="1"/>
          <p:nvPr>
            <p:ph idx="19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34"/>
          <p:cNvSpPr txBox="1"/>
          <p:nvPr>
            <p:ph idx="20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34"/>
          <p:cNvSpPr txBox="1"/>
          <p:nvPr>
            <p:ph idx="21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34"/>
          <p:cNvSpPr txBox="1"/>
          <p:nvPr>
            <p:ph idx="22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34"/>
          <p:cNvSpPr txBox="1"/>
          <p:nvPr>
            <p:ph idx="23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34"/>
          <p:cNvSpPr txBox="1"/>
          <p:nvPr>
            <p:ph idx="24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7" name="Google Shape;227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35"/>
          <p:cNvSpPr txBox="1"/>
          <p:nvPr>
            <p:ph idx="2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0" name="Google Shape;230;p35"/>
          <p:cNvSpPr txBox="1"/>
          <p:nvPr>
            <p:ph idx="3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1" name="Google Shape;231;p35"/>
          <p:cNvSpPr txBox="1"/>
          <p:nvPr>
            <p:ph idx="4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2" name="Google Shape;232;p35"/>
          <p:cNvSpPr txBox="1"/>
          <p:nvPr>
            <p:ph idx="5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3" name="Google Shape;233;p35"/>
          <p:cNvSpPr txBox="1"/>
          <p:nvPr>
            <p:ph idx="6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4" name="Google Shape;234;p35"/>
          <p:cNvSpPr txBox="1"/>
          <p:nvPr>
            <p:ph idx="7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5" name="Google Shape;235;p35"/>
          <p:cNvSpPr txBox="1"/>
          <p:nvPr>
            <p:ph idx="8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35"/>
          <p:cNvSpPr txBox="1"/>
          <p:nvPr>
            <p:ph idx="9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9" name="Google Shape;23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6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1" name="Google Shape;241;p36"/>
          <p:cNvSpPr txBox="1"/>
          <p:nvPr>
            <p:ph idx="2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2" name="Google Shape;242;p36"/>
          <p:cNvSpPr txBox="1"/>
          <p:nvPr>
            <p:ph idx="3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36"/>
          <p:cNvSpPr txBox="1"/>
          <p:nvPr>
            <p:ph idx="4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4" name="Google Shape;244;p36"/>
          <p:cNvSpPr txBox="1"/>
          <p:nvPr>
            <p:ph idx="5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5" name="Google Shape;245;p36"/>
          <p:cNvSpPr txBox="1"/>
          <p:nvPr>
            <p:ph idx="6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6" name="Google Shape;246;p36"/>
          <p:cNvSpPr txBox="1"/>
          <p:nvPr>
            <p:ph idx="7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7" name="Google Shape;247;p36"/>
          <p:cNvSpPr txBox="1"/>
          <p:nvPr>
            <p:ph idx="8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8" name="Google Shape;248;p36"/>
          <p:cNvSpPr txBox="1"/>
          <p:nvPr>
            <p:ph idx="9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36"/>
          <p:cNvSpPr txBox="1"/>
          <p:nvPr>
            <p:ph idx="13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36"/>
          <p:cNvSpPr txBox="1"/>
          <p:nvPr>
            <p:ph idx="14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36"/>
          <p:cNvSpPr txBox="1"/>
          <p:nvPr>
            <p:ph idx="15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36"/>
          <p:cNvSpPr txBox="1"/>
          <p:nvPr>
            <p:ph idx="16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4" name="Google Shape;54;p1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5" name="Google Shape;5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9" name="Google Shape;59;p1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0" name="Google Shape;6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27.xml"/><Relationship Id="rId24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29.xml"/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26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31.xml"/><Relationship Id="rId28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3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604000" y="4679999"/>
            <a:ext cx="291601" cy="28357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514649" y="1064217"/>
            <a:ext cx="8174990" cy="350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  <p:sldLayoutId id="2147483676" r:id="rId23"/>
    <p:sldLayoutId id="2147483677" r:id="rId24"/>
    <p:sldLayoutId id="2147483678" r:id="rId25"/>
    <p:sldLayoutId id="2147483679" r:id="rId26"/>
    <p:sldLayoutId id="2147483680" r:id="rId27"/>
    <p:sldLayoutId id="2147483681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Relationship Id="rId5" Type="http://schemas.openxmlformats.org/officeDocument/2006/relationships/image" Target="../media/image26.png"/><Relationship Id="rId6" Type="http://schemas.openxmlformats.org/officeDocument/2006/relationships/image" Target="../media/image2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kahoot.it/" TargetMode="External"/><Relationship Id="rId4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Relationship Id="rId4" Type="http://schemas.openxmlformats.org/officeDocument/2006/relationships/image" Target="../media/image3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-scm.com/downloads" TargetMode="External"/><Relationship Id="rId4" Type="http://schemas.openxmlformats.org/officeDocument/2006/relationships/hyperlink" Target="https://code.visualstudio.com/Download" TargetMode="External"/><Relationship Id="rId5" Type="http://schemas.openxmlformats.org/officeDocument/2006/relationships/hyperlink" Target="about:blank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docs.microsoft.com/ru-ru/contribute/markdown-reference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Relationship Id="rId4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image" Target="../media/image2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pn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58" name="Google Shape;25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7"/>
          <p:cNvSpPr txBox="1"/>
          <p:nvPr>
            <p:ph type="title"/>
          </p:nvPr>
        </p:nvSpPr>
        <p:spPr>
          <a:xfrm>
            <a:off x="496625" y="737400"/>
            <a:ext cx="69390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50"/>
              <a:t>Введение в контроль версий</a:t>
            </a:r>
            <a:endParaRPr sz="3450"/>
          </a:p>
        </p:txBody>
      </p:sp>
      <p:sp>
        <p:nvSpPr>
          <p:cNvPr id="260" name="Google Shape;260;p37"/>
          <p:cNvSpPr txBox="1"/>
          <p:nvPr/>
        </p:nvSpPr>
        <p:spPr>
          <a:xfrm>
            <a:off x="540500" y="1283692"/>
            <a:ext cx="5103000" cy="12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76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B0ECDB"/>
                </a:solidFill>
                <a:latin typeface="Calibri"/>
                <a:ea typeface="Calibri"/>
                <a:cs typeface="Calibri"/>
                <a:sym typeface="Calibri"/>
              </a:rPr>
              <a:t>Семинар 1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5080" rtl="0" algn="l">
              <a:lnSpc>
                <a:spcPct val="117000"/>
              </a:lnSpc>
              <a:spcBef>
                <a:spcPts val="65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FB2FA"/>
                </a:solidFill>
                <a:latin typeface="Calibri"/>
                <a:ea typeface="Calibri"/>
                <a:cs typeface="Calibri"/>
                <a:sym typeface="Calibri"/>
              </a:rPr>
              <a:t>Знакомство с контролем версий Git.  Настройка, основные команды.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1" name="Google Shape;261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71999" y="1682125"/>
            <a:ext cx="3842226" cy="3243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6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Git можно использовать для повседневной работы с текстом.</a:t>
            </a:r>
            <a:endParaRPr sz="2500"/>
          </a:p>
        </p:txBody>
      </p:sp>
      <p:sp>
        <p:nvSpPr>
          <p:cNvPr id="343" name="Google Shape;343;p46"/>
          <p:cNvSpPr txBox="1"/>
          <p:nvPr/>
        </p:nvSpPr>
        <p:spPr>
          <a:xfrm>
            <a:off x="652975" y="2494000"/>
            <a:ext cx="81072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Правда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Ложь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7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Git можно использовать для повседневной работы с текстом.</a:t>
            </a:r>
            <a:endParaRPr sz="2500"/>
          </a:p>
        </p:txBody>
      </p:sp>
      <p:sp>
        <p:nvSpPr>
          <p:cNvPr id="349" name="Google Shape;349;p47"/>
          <p:cNvSpPr txBox="1"/>
          <p:nvPr/>
        </p:nvSpPr>
        <p:spPr>
          <a:xfrm>
            <a:off x="652975" y="2494000"/>
            <a:ext cx="81072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Правда 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Ложь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8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создает локальный репозиторий?</a:t>
            </a:r>
            <a:endParaRPr sz="2500"/>
          </a:p>
        </p:txBody>
      </p:sp>
      <p:sp>
        <p:nvSpPr>
          <p:cNvPr id="355" name="Google Shape;355;p48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init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push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add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9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создает локальный репозиторий?</a:t>
            </a:r>
            <a:endParaRPr sz="2500"/>
          </a:p>
        </p:txBody>
      </p:sp>
      <p:sp>
        <p:nvSpPr>
          <p:cNvPr id="361" name="Google Shape;361;p49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init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push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add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0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Репозиторий — это...?</a:t>
            </a:r>
            <a:endParaRPr sz="2500"/>
          </a:p>
        </p:txBody>
      </p:sp>
      <p:sp>
        <p:nvSpPr>
          <p:cNvPr id="367" name="Google Shape;367;p50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Хранилище файлов, поддерживающее версионность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системы контроля версий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Тип базы данных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Алгоритм работыс файлами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1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Репозиторий — это...?</a:t>
            </a:r>
            <a:endParaRPr sz="2500"/>
          </a:p>
        </p:txBody>
      </p:sp>
      <p:sp>
        <p:nvSpPr>
          <p:cNvPr id="373" name="Google Shape;373;p51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Хранилище файлов, поддерживающее версионность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системы контроля версий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Тип базы данных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Алгоритм работыс файлами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Какую операцию выполняет команда git add?</a:t>
            </a:r>
            <a:endParaRPr sz="2500"/>
          </a:p>
        </p:txBody>
      </p:sp>
      <p:sp>
        <p:nvSpPr>
          <p:cNvPr id="379" name="Google Shape;379;p52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Добавляет файлу версионность в локальном репозитории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Создаёт локальный репозиторий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Отменяет изменения до указанной версии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Отправляет файл в удалённый репозиторий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3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Какую операцию выполняет команда git add?</a:t>
            </a:r>
            <a:endParaRPr sz="2500"/>
          </a:p>
        </p:txBody>
      </p:sp>
      <p:sp>
        <p:nvSpPr>
          <p:cNvPr id="385" name="Google Shape;385;p53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Добавляет файлу версионность в локальном репозитории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Создаёт локальный репозиторий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Отменяет изменения до указанной версии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Отправляет файл в удалённый репозиторий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4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фиксирует изменения и сообщает о появлении новых версий файлов?</a:t>
            </a:r>
            <a:endParaRPr sz="2500"/>
          </a:p>
        </p:txBody>
      </p:sp>
      <p:sp>
        <p:nvSpPr>
          <p:cNvPr id="391" name="Google Shape;391;p54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5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фиксирует изменения и сообщает о появлении новых версий файлов?</a:t>
            </a:r>
            <a:endParaRPr sz="2500"/>
          </a:p>
        </p:txBody>
      </p:sp>
      <p:sp>
        <p:nvSpPr>
          <p:cNvPr id="397" name="Google Shape;397;p55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 txBox="1"/>
          <p:nvPr/>
        </p:nvSpPr>
        <p:spPr>
          <a:xfrm>
            <a:off x="302113" y="3466650"/>
            <a:ext cx="18993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latin typeface="Calibri"/>
                <a:ea typeface="Calibri"/>
                <a:cs typeface="Calibri"/>
                <a:sym typeface="Calibri"/>
              </a:rPr>
              <a:t>Из какого вы города?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7" name="Google Shape;267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0912" y="1929470"/>
            <a:ext cx="1064676" cy="1334902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8"/>
          <p:cNvSpPr txBox="1"/>
          <p:nvPr/>
        </p:nvSpPr>
        <p:spPr>
          <a:xfrm>
            <a:off x="4831782" y="3448514"/>
            <a:ext cx="15855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065" marR="5080" rtl="0" algn="ctr">
              <a:lnSpc>
                <a:spcPct val="108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latin typeface="Calibri"/>
                <a:ea typeface="Calibri"/>
                <a:cs typeface="Calibri"/>
                <a:sym typeface="Calibri"/>
              </a:rPr>
              <a:t>Кем вы</a:t>
            </a:r>
            <a:r>
              <a:rPr b="1" lang="en-US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1400">
                <a:latin typeface="Calibri"/>
                <a:ea typeface="Calibri"/>
                <a:cs typeface="Calibri"/>
                <a:sym typeface="Calibri"/>
              </a:rPr>
              <a:t>работаете  сейчас?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38"/>
          <p:cNvSpPr txBox="1"/>
          <p:nvPr>
            <p:ph type="title"/>
          </p:nvPr>
        </p:nvSpPr>
        <p:spPr>
          <a:xfrm>
            <a:off x="527300" y="205900"/>
            <a:ext cx="26538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Теперь ваша очередь!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8"/>
          <p:cNvSpPr txBox="1"/>
          <p:nvPr/>
        </p:nvSpPr>
        <p:spPr>
          <a:xfrm>
            <a:off x="536050" y="658735"/>
            <a:ext cx="5250815" cy="758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3650">
            <a:spAutoFit/>
          </a:bodyPr>
          <a:lstStyle/>
          <a:p>
            <a:pPr indent="0" lvl="0" marL="12700" marR="5080" rtl="0" algn="l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Calibri"/>
                <a:ea typeface="Calibri"/>
                <a:cs typeface="Calibri"/>
                <a:sym typeface="Calibri"/>
              </a:rPr>
              <a:t>Ответьте на несколько вопросов  сообщением в чат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38"/>
          <p:cNvSpPr txBox="1"/>
          <p:nvPr/>
        </p:nvSpPr>
        <p:spPr>
          <a:xfrm>
            <a:off x="2699120" y="3466650"/>
            <a:ext cx="15558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latin typeface="Calibri"/>
                <a:ea typeface="Calibri"/>
                <a:cs typeface="Calibri"/>
                <a:sym typeface="Calibri"/>
              </a:rPr>
              <a:t>Сколько вам лет?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81064" y="1929475"/>
            <a:ext cx="742747" cy="13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54762" y="1963724"/>
            <a:ext cx="1420523" cy="133489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8"/>
          <p:cNvSpPr txBox="1"/>
          <p:nvPr/>
        </p:nvSpPr>
        <p:spPr>
          <a:xfrm>
            <a:off x="7036980" y="3454595"/>
            <a:ext cx="1539240" cy="10071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065" marR="5080" rtl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latin typeface="Calibri"/>
                <a:ea typeface="Calibri"/>
                <a:cs typeface="Calibri"/>
                <a:sym typeface="Calibri"/>
              </a:rPr>
              <a:t>Для чего пришли  учиться по  направлению  “Разработчик”?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p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79921" y="1963725"/>
            <a:ext cx="1639406" cy="133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6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показывает разницу между текущей и уже зафиксированной версией файла?</a:t>
            </a:r>
            <a:endParaRPr sz="2500"/>
          </a:p>
        </p:txBody>
      </p:sp>
      <p:sp>
        <p:nvSpPr>
          <p:cNvPr id="403" name="Google Shape;403;p56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7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показывает разницу между текущей и уже зафиксированной версией файла?</a:t>
            </a:r>
            <a:endParaRPr sz="2500"/>
          </a:p>
        </p:txBody>
      </p:sp>
      <p:sp>
        <p:nvSpPr>
          <p:cNvPr id="409" name="Google Shape;409;p57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8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выводит список всех коммитов (сохранений) в хронологическом порядке?</a:t>
            </a:r>
            <a:endParaRPr sz="2500"/>
          </a:p>
        </p:txBody>
      </p:sp>
      <p:sp>
        <p:nvSpPr>
          <p:cNvPr id="415" name="Google Shape;415;p58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9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выводит список всех коммитов (сохранений) в хронологическом порядке?</a:t>
            </a:r>
            <a:endParaRPr sz="2500"/>
          </a:p>
        </p:txBody>
      </p:sp>
      <p:sp>
        <p:nvSpPr>
          <p:cNvPr id="421" name="Google Shape;421;p59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0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позволяет перемещаться между сохранениями?</a:t>
            </a:r>
            <a:endParaRPr sz="2500"/>
          </a:p>
        </p:txBody>
      </p:sp>
      <p:sp>
        <p:nvSpPr>
          <p:cNvPr id="427" name="Google Shape;427;p60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clone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stash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1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позволяет перемещаться между сохранениями?</a:t>
            </a:r>
            <a:endParaRPr sz="2500"/>
          </a:p>
        </p:txBody>
      </p:sp>
      <p:sp>
        <p:nvSpPr>
          <p:cNvPr id="433" name="Google Shape;433;p61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clone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stash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checkout 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2"/>
          <p:cNvSpPr txBox="1"/>
          <p:nvPr>
            <p:ph type="ctrTitle"/>
          </p:nvPr>
        </p:nvSpPr>
        <p:spPr>
          <a:xfrm>
            <a:off x="527300" y="1015905"/>
            <a:ext cx="8089399" cy="735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Для присоединения к игре необходимо перейти по ссылке 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kahoot.it </a:t>
            </a:r>
            <a:r>
              <a:rPr lang="en-US"/>
              <a:t>или открыть приложение на смартфоне.</a:t>
            </a:r>
            <a:endParaRPr/>
          </a:p>
        </p:txBody>
      </p:sp>
      <p:sp>
        <p:nvSpPr>
          <p:cNvPr id="439" name="Google Shape;439;p62"/>
          <p:cNvSpPr txBox="1"/>
          <p:nvPr/>
        </p:nvSpPr>
        <p:spPr>
          <a:xfrm>
            <a:off x="527300" y="1895711"/>
            <a:ext cx="5143500" cy="3638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Ввести пин-код игры и своё имя (ник).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62"/>
          <p:cNvSpPr txBox="1"/>
          <p:nvPr/>
        </p:nvSpPr>
        <p:spPr>
          <a:xfrm>
            <a:off x="527300" y="222163"/>
            <a:ext cx="2711450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Kahoot!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1" name="Google Shape;441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7376" y="2822624"/>
            <a:ext cx="2514600" cy="1799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77911" y="0"/>
            <a:ext cx="40660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63"/>
          <p:cNvSpPr txBox="1"/>
          <p:nvPr>
            <p:ph type="title"/>
          </p:nvPr>
        </p:nvSpPr>
        <p:spPr>
          <a:xfrm>
            <a:off x="455300" y="666578"/>
            <a:ext cx="600964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Настройка Git и Visual  Studio Code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4"/>
          <p:cNvSpPr txBox="1"/>
          <p:nvPr>
            <p:ph type="title"/>
          </p:nvPr>
        </p:nvSpPr>
        <p:spPr>
          <a:xfrm>
            <a:off x="527300" y="646543"/>
            <a:ext cx="5421630" cy="421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Установка Git и Visual Studio Code</a:t>
            </a:r>
            <a:endParaRPr sz="2600"/>
          </a:p>
        </p:txBody>
      </p:sp>
      <p:sp>
        <p:nvSpPr>
          <p:cNvPr id="454" name="Google Shape;454;p64"/>
          <p:cNvSpPr txBox="1"/>
          <p:nvPr/>
        </p:nvSpPr>
        <p:spPr>
          <a:xfrm>
            <a:off x="526324" y="1608904"/>
            <a:ext cx="7549515" cy="2127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684AE0"/>
                </a:solidFill>
                <a:latin typeface="MS PGothic"/>
                <a:ea typeface="MS PGothic"/>
                <a:cs typeface="MS PGothic"/>
                <a:sym typeface="MS PGothic"/>
              </a:rPr>
              <a:t>➤</a:t>
            </a:r>
            <a:r>
              <a:rPr b="1" lang="en-US" sz="1400">
                <a:latin typeface="Calibri"/>
                <a:ea typeface="Calibri"/>
                <a:cs typeface="Calibri"/>
                <a:sym typeface="Calibri"/>
              </a:rPr>
              <a:t>У</a:t>
            </a:r>
            <a:r>
              <a:rPr b="1" lang="en-US" sz="1500">
                <a:latin typeface="Calibri"/>
                <a:ea typeface="Calibri"/>
                <a:cs typeface="Calibri"/>
                <a:sym typeface="Calibri"/>
              </a:rPr>
              <a:t>становка Git для Windows, MAC, Linux: </a:t>
            </a:r>
            <a:r>
              <a:rPr b="1" lang="en-US" sz="13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https://git-scm.com/downloads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145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684AE0"/>
                </a:solidFill>
                <a:latin typeface="MS PGothic"/>
                <a:ea typeface="MS PGothic"/>
                <a:cs typeface="MS PGothic"/>
                <a:sym typeface="MS PGothic"/>
              </a:rPr>
              <a:t>➤</a:t>
            </a:r>
            <a:r>
              <a:rPr b="1" lang="en-US" sz="1500">
                <a:latin typeface="Calibri"/>
                <a:ea typeface="Calibri"/>
                <a:cs typeface="Calibri"/>
                <a:sym typeface="Calibri"/>
              </a:rPr>
              <a:t>Установка VSCode для Windows, MAC, Linux: </a:t>
            </a:r>
            <a:r>
              <a:rPr b="1" lang="en-US" sz="13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https://code.visualstudio.com/Download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t/>
            </a:r>
            <a:endParaRPr sz="1450">
              <a:latin typeface="Calibri"/>
              <a:ea typeface="Calibri"/>
              <a:cs typeface="Calibri"/>
              <a:sym typeface="Calibri"/>
            </a:endParaRPr>
          </a:p>
          <a:p>
            <a:pPr indent="0" lvl="0" marL="13334" marR="1824354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При первом использовании Git необходимо представиться.  Для этого нужно ввести в терминале 2 команды: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334" marR="1873250" rtl="0" algn="l">
              <a:lnSpc>
                <a:spcPct val="128800"/>
              </a:lnSpc>
              <a:spcBef>
                <a:spcPts val="465"/>
              </a:spcBef>
              <a:spcAft>
                <a:spcPts val="0"/>
              </a:spcAft>
              <a:buNone/>
            </a:pPr>
            <a:r>
              <a:rPr b="1" lang="en-US" sz="145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config --global user.name «Ваше имя английскими буквами»  git config --global user.email ваша </a:t>
            </a:r>
            <a:r>
              <a:rPr b="1" lang="en-US" sz="145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почта@example.com</a:t>
            </a:r>
            <a:endParaRPr sz="14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64"/>
          <p:cNvSpPr txBox="1"/>
          <p:nvPr/>
        </p:nvSpPr>
        <p:spPr>
          <a:xfrm>
            <a:off x="527300" y="222163"/>
            <a:ext cx="4620895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Настройка Git и Visual Studio Code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5"/>
          <p:cNvSpPr txBox="1"/>
          <p:nvPr>
            <p:ph type="title"/>
          </p:nvPr>
        </p:nvSpPr>
        <p:spPr>
          <a:xfrm>
            <a:off x="527300" y="646550"/>
            <a:ext cx="42543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Основные команды Git</a:t>
            </a:r>
            <a:endParaRPr sz="2600"/>
          </a:p>
        </p:txBody>
      </p:sp>
      <p:sp>
        <p:nvSpPr>
          <p:cNvPr id="461" name="Google Shape;461;p65"/>
          <p:cNvSpPr txBox="1"/>
          <p:nvPr/>
        </p:nvSpPr>
        <p:spPr>
          <a:xfrm>
            <a:off x="527300" y="222163"/>
            <a:ext cx="6033135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Работа с Git. Составление инструкции по работе с Git.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65"/>
          <p:cNvSpPr txBox="1"/>
          <p:nvPr>
            <p:ph idx="1" type="body"/>
          </p:nvPr>
        </p:nvSpPr>
        <p:spPr>
          <a:xfrm>
            <a:off x="484499" y="1207492"/>
            <a:ext cx="8175000" cy="3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74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init </a:t>
            </a:r>
            <a:r>
              <a:rPr lang="en-US"/>
              <a:t>– инициализация локального репозитория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status </a:t>
            </a:r>
            <a:r>
              <a:rPr lang="en-US"/>
              <a:t>– получить информацию от git о его текущем состоянии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add </a:t>
            </a:r>
            <a:r>
              <a:rPr lang="en-US"/>
              <a:t>– добавить файл или файлы к следующему коммиту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commit -m “message” </a:t>
            </a:r>
            <a:r>
              <a:rPr lang="en-US"/>
              <a:t>– создание коммита.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log </a:t>
            </a:r>
            <a:r>
              <a:rPr lang="en-US"/>
              <a:t>– вывод на экран истории всех коммитов с их хеш-кодами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checkout </a:t>
            </a:r>
            <a:r>
              <a:rPr lang="en-US"/>
              <a:t>– переход от одного коммита к другому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checkout master </a:t>
            </a:r>
            <a:r>
              <a:rPr lang="en-US"/>
              <a:t>– вернуться к актуальному состоянию и продолжить работу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diff </a:t>
            </a:r>
            <a:r>
              <a:rPr lang="en-US"/>
              <a:t>– увидеть разницу между текущим файлом и закоммиченным файлом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/>
          <p:nvPr/>
        </p:nvSpPr>
        <p:spPr>
          <a:xfrm>
            <a:off x="1561650" y="1304433"/>
            <a:ext cx="3930650" cy="65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Знакомство с контролем версий Git.  Настройка, основные команды.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1" name="Google Shape;281;p39"/>
          <p:cNvGrpSpPr/>
          <p:nvPr/>
        </p:nvGrpSpPr>
        <p:grpSpPr>
          <a:xfrm>
            <a:off x="855624" y="1390837"/>
            <a:ext cx="540386" cy="540385"/>
            <a:chOff x="855624" y="1390837"/>
            <a:chExt cx="540386" cy="540385"/>
          </a:xfrm>
        </p:grpSpPr>
        <p:sp>
          <p:nvSpPr>
            <p:cNvPr id="282" name="Google Shape;282;p39"/>
            <p:cNvSpPr/>
            <p:nvPr/>
          </p:nvSpPr>
          <p:spPr>
            <a:xfrm>
              <a:off x="855624" y="1390837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269999" y="539999"/>
                  </a:move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3" name="Google Shape;283;p39"/>
            <p:cNvSpPr/>
            <p:nvPr/>
          </p:nvSpPr>
          <p:spPr>
            <a:xfrm>
              <a:off x="855625" y="1390837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0" y="269999"/>
                  </a:move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close/>
                </a:path>
              </a:pathLst>
            </a:cu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84" name="Google Shape;284;p39"/>
          <p:cNvSpPr txBox="1"/>
          <p:nvPr/>
        </p:nvSpPr>
        <p:spPr>
          <a:xfrm>
            <a:off x="1051979" y="1516184"/>
            <a:ext cx="14732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5" name="Google Shape;285;p39"/>
          <p:cNvGrpSpPr/>
          <p:nvPr/>
        </p:nvGrpSpPr>
        <p:grpSpPr>
          <a:xfrm>
            <a:off x="855649" y="2548375"/>
            <a:ext cx="540386" cy="540385"/>
            <a:chOff x="855649" y="2548375"/>
            <a:chExt cx="540386" cy="540385"/>
          </a:xfrm>
        </p:grpSpPr>
        <p:sp>
          <p:nvSpPr>
            <p:cNvPr id="286" name="Google Shape;286;p39"/>
            <p:cNvSpPr/>
            <p:nvPr/>
          </p:nvSpPr>
          <p:spPr>
            <a:xfrm>
              <a:off x="855649" y="2548375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269999" y="539999"/>
                  </a:move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7" name="Google Shape;287;p39"/>
            <p:cNvSpPr/>
            <p:nvPr/>
          </p:nvSpPr>
          <p:spPr>
            <a:xfrm>
              <a:off x="855650" y="2548375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0" y="269999"/>
                  </a:move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close/>
                </a:path>
              </a:pathLst>
            </a:custGeom>
            <a:noFill/>
            <a:ln cap="flat" cmpd="sng" w="190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88" name="Google Shape;288;p39"/>
          <p:cNvSpPr txBox="1"/>
          <p:nvPr/>
        </p:nvSpPr>
        <p:spPr>
          <a:xfrm>
            <a:off x="1052004" y="2673722"/>
            <a:ext cx="14732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9" name="Google Shape;289;p39"/>
          <p:cNvGrpSpPr/>
          <p:nvPr/>
        </p:nvGrpSpPr>
        <p:grpSpPr>
          <a:xfrm>
            <a:off x="855649" y="3705924"/>
            <a:ext cx="540386" cy="540385"/>
            <a:chOff x="855649" y="3705924"/>
            <a:chExt cx="540386" cy="540385"/>
          </a:xfrm>
        </p:grpSpPr>
        <p:sp>
          <p:nvSpPr>
            <p:cNvPr id="290" name="Google Shape;290;p39"/>
            <p:cNvSpPr/>
            <p:nvPr/>
          </p:nvSpPr>
          <p:spPr>
            <a:xfrm>
              <a:off x="855649" y="3705924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269999" y="539999"/>
                  </a:move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1" name="Google Shape;291;p39"/>
            <p:cNvSpPr/>
            <p:nvPr/>
          </p:nvSpPr>
          <p:spPr>
            <a:xfrm>
              <a:off x="855650" y="3705924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0" y="269999"/>
                  </a:move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close/>
                </a:path>
              </a:pathLst>
            </a:custGeom>
            <a:noFill/>
            <a:ln cap="flat" cmpd="sng" w="190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92" name="Google Shape;292;p39"/>
          <p:cNvSpPr txBox="1"/>
          <p:nvPr/>
        </p:nvSpPr>
        <p:spPr>
          <a:xfrm>
            <a:off x="1052004" y="3831271"/>
            <a:ext cx="14732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EEEEEE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39"/>
          <p:cNvSpPr/>
          <p:nvPr/>
        </p:nvSpPr>
        <p:spPr>
          <a:xfrm>
            <a:off x="1125624" y="1930837"/>
            <a:ext cx="635" cy="1775460"/>
          </a:xfrm>
          <a:custGeom>
            <a:rect b="b" l="l" r="r" t="t"/>
            <a:pathLst>
              <a:path extrusionOk="0" h="1775460" w="634">
                <a:moveTo>
                  <a:pt x="0" y="0"/>
                </a:moveTo>
                <a:lnTo>
                  <a:pt x="0" y="617399"/>
                </a:lnTo>
              </a:path>
              <a:path extrusionOk="0" h="1775460" w="634">
                <a:moveTo>
                  <a:pt x="24" y="1157537"/>
                </a:moveTo>
                <a:lnTo>
                  <a:pt x="24" y="1775237"/>
                </a:lnTo>
              </a:path>
            </a:pathLst>
          </a:cu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94" name="Google Shape;294;p39"/>
          <p:cNvSpPr txBox="1"/>
          <p:nvPr/>
        </p:nvSpPr>
        <p:spPr>
          <a:xfrm>
            <a:off x="1561650" y="2703781"/>
            <a:ext cx="2480310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Работа с ветками в Git.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561650" y="3839952"/>
            <a:ext cx="5709285" cy="306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50">
                <a:latin typeface="Calibri"/>
                <a:ea typeface="Calibri"/>
                <a:cs typeface="Calibri"/>
                <a:sym typeface="Calibri"/>
              </a:rPr>
              <a:t>Работа с удалёнными репозиториями в Git - GitHub.</a:t>
            </a:r>
            <a:endParaRPr sz="18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39"/>
          <p:cNvSpPr txBox="1"/>
          <p:nvPr>
            <p:ph type="title"/>
          </p:nvPr>
        </p:nvSpPr>
        <p:spPr>
          <a:xfrm>
            <a:off x="842950" y="533700"/>
            <a:ext cx="42237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7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Структура семинаров</a:t>
            </a:r>
            <a:endParaRPr sz="2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6"/>
          <p:cNvSpPr txBox="1"/>
          <p:nvPr>
            <p:ph type="title"/>
          </p:nvPr>
        </p:nvSpPr>
        <p:spPr>
          <a:xfrm>
            <a:off x="527300" y="534950"/>
            <a:ext cx="55812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Синтаксис языка Markdown</a:t>
            </a:r>
            <a:endParaRPr sz="2600"/>
          </a:p>
        </p:txBody>
      </p:sp>
      <p:sp>
        <p:nvSpPr>
          <p:cNvPr id="468" name="Google Shape;468;p66"/>
          <p:cNvSpPr txBox="1"/>
          <p:nvPr/>
        </p:nvSpPr>
        <p:spPr>
          <a:xfrm>
            <a:off x="527300" y="222163"/>
            <a:ext cx="6033135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Работа с Git. Составление инструкции по работе с Git.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66"/>
          <p:cNvSpPr txBox="1"/>
          <p:nvPr/>
        </p:nvSpPr>
        <p:spPr>
          <a:xfrm>
            <a:off x="514649" y="997263"/>
            <a:ext cx="8224520" cy="38023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4381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Справочник по Markdown от Microsoft: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4381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https://docs.microsoft.com/ru-ru/contribute/markdown-reference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469900" lvl="0" marL="481965" marR="5080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# Заголовок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выделение заголовков. Количество символов “#” задаёт уровень заголовка  (поддерживается 6 уровней).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469900" lvl="0" marL="481965" marR="363220" rtl="0" algn="l">
              <a:lnSpc>
                <a:spcPct val="112631"/>
              </a:lnSpc>
              <a:spcBef>
                <a:spcPts val="42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6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= или -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подчёркиванием этими символами (не менее 3 подряд) выделяют заголовки  первого (“=”) и второго (“-”) уровней.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** Полужирное начертание**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или </a:t>
            </a:r>
            <a:r>
              <a:rPr b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__ Полужирное начертание__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i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*Курсивное начертание*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или </a:t>
            </a:r>
            <a:r>
              <a:rPr i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_Курсивное начертание_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i="1" lang="en-US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***Полужирное курсивное начертание***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~~Зачёркнутый текст~~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* Строка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ненумерованные списки, символ “*” в начале строки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1, 2, 3 …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нумерованные списки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4750" y="2229300"/>
            <a:ext cx="4109249" cy="291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67"/>
          <p:cNvSpPr txBox="1"/>
          <p:nvPr>
            <p:ph type="title"/>
          </p:nvPr>
        </p:nvSpPr>
        <p:spPr>
          <a:xfrm>
            <a:off x="455300" y="905713"/>
            <a:ext cx="5317490" cy="695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Домашнее задание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9999"/>
            <a:ext cx="291601" cy="283578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68"/>
          <p:cNvSpPr txBox="1"/>
          <p:nvPr/>
        </p:nvSpPr>
        <p:spPr>
          <a:xfrm>
            <a:off x="527300" y="222163"/>
            <a:ext cx="3613150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Домашнее задание.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68"/>
          <p:cNvSpPr txBox="1"/>
          <p:nvPr>
            <p:ph type="title"/>
          </p:nvPr>
        </p:nvSpPr>
        <p:spPr>
          <a:xfrm>
            <a:off x="465549" y="806492"/>
            <a:ext cx="7967345" cy="1328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Дооформить инструкцию по работе с Git, используя возможности  Markdown (цитаты, картинки, ссылки и др.). Приложить свой проект в  заархивированном виде (всю папку целиком).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4" name="Google Shape;484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999" y="2696055"/>
            <a:ext cx="3008550" cy="2041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/>
          <p:nvPr>
            <p:ph type="title"/>
          </p:nvPr>
        </p:nvSpPr>
        <p:spPr>
          <a:xfrm>
            <a:off x="527300" y="646550"/>
            <a:ext cx="49671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Что будет на уроке сегодня</a:t>
            </a:r>
            <a:endParaRPr sz="2600"/>
          </a:p>
        </p:txBody>
      </p:sp>
      <p:pic>
        <p:nvPicPr>
          <p:cNvPr id="302" name="Google Shape;30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66" y="1447375"/>
            <a:ext cx="284633" cy="26789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0"/>
          <p:cNvSpPr txBox="1"/>
          <p:nvPr/>
        </p:nvSpPr>
        <p:spPr>
          <a:xfrm>
            <a:off x="980900" y="1289114"/>
            <a:ext cx="5739900" cy="29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1600">
            <a:spAutoFit/>
          </a:bodyPr>
          <a:lstStyle/>
          <a:p>
            <a:pPr indent="0" lvl="0" marL="158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Quiz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!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9685" marR="0" rtl="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5888E"/>
                </a:solidFill>
                <a:latin typeface="Calibri"/>
                <a:ea typeface="Calibri"/>
                <a:cs typeface="Calibri"/>
                <a:sym typeface="Calibri"/>
              </a:rPr>
              <a:t>Ознакомительная интерактивная викторина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58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Настройка Git и Visual Studio Code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Работа с Git. Составление инструкции по работе с Git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9685" marR="2827655" rtl="0" algn="l">
              <a:lnSpc>
                <a:spcPct val="114500"/>
              </a:lnSpc>
              <a:spcBef>
                <a:spcPts val="33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5888E"/>
                </a:solidFill>
                <a:latin typeface="Calibri"/>
                <a:ea typeface="Calibri"/>
                <a:cs typeface="Calibri"/>
                <a:sym typeface="Calibri"/>
              </a:rPr>
              <a:t>Практическая работа с использованием  языка разметки Markdown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Домашнее задание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4" name="Google Shape;30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366" y="2963575"/>
            <a:ext cx="284633" cy="267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366" y="3965713"/>
            <a:ext cx="284633" cy="267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66" y="2285076"/>
            <a:ext cx="284633" cy="267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19904" y="0"/>
            <a:ext cx="472409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1"/>
          <p:cNvSpPr txBox="1"/>
          <p:nvPr>
            <p:ph type="title"/>
          </p:nvPr>
        </p:nvSpPr>
        <p:spPr>
          <a:xfrm>
            <a:off x="570075" y="791013"/>
            <a:ext cx="20484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Quiz!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2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С помощью каких символов обрамляется полужирный текст в языке Markdown?</a:t>
            </a:r>
            <a:endParaRPr sz="2500"/>
          </a:p>
        </p:txBody>
      </p:sp>
      <p:sp>
        <p:nvSpPr>
          <p:cNvPr id="319" name="Google Shape;319;p42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**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-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##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&lt;&lt;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3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С помощью каких символов обрамляется полужирный текст в языке Markdown?</a:t>
            </a:r>
            <a:endParaRPr sz="2500"/>
          </a:p>
        </p:txBody>
      </p:sp>
      <p:sp>
        <p:nvSpPr>
          <p:cNvPr id="325" name="Google Shape;325;p43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**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-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##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&lt;&lt;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4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Какой способ организации версионности кода предпочтителен в разработке?</a:t>
            </a:r>
            <a:endParaRPr sz="2500"/>
          </a:p>
        </p:txBody>
      </p:sp>
      <p:sp>
        <p:nvSpPr>
          <p:cNvPr id="331" name="Google Shape;331;p44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Организация структуры файлов и папок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Использование профессиональных систем контроля версий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Использование текстовых онлайн редакторов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Пересылка друг другу файлов по почте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5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Какой способ организации версионности кода предпочтителен в разработке?</a:t>
            </a:r>
            <a:endParaRPr sz="2500"/>
          </a:p>
        </p:txBody>
      </p:sp>
      <p:sp>
        <p:nvSpPr>
          <p:cNvPr id="337" name="Google Shape;337;p45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Организация структуры файлов и папок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Использование профессиональных систем контроля версий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Использование текстовых онлайн редакторов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Пересылка друг другу файлов по почте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